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2" autoAdjust="0"/>
    <p:restoredTop sz="94660"/>
  </p:normalViewPr>
  <p:slideViewPr>
    <p:cSldViewPr snapToGrid="0">
      <p:cViewPr varScale="1">
        <p:scale>
          <a:sx n="65" d="100"/>
          <a:sy n="65" d="100"/>
        </p:scale>
        <p:origin x="60" y="3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hdphoto1.wdp>
</file>

<file path=ppt/media/image1.png>
</file>

<file path=ppt/media/image10.wm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74C01E-5BF1-49BD-89A9-477E13A676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017EAB-1916-4786-A592-601D94465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0EB770-4A3E-4FFE-A443-246A65CE2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899924-840D-4294-8CC4-A21AE74EB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D82A7A-294C-47AC-BB00-349843A6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352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0C092E-9292-40F3-A047-A64A014DF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AA52BF-EEDC-4FC5-AB4A-F830A0BD9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741B41-2BCC-4F26-935B-157A69330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A31C2B-3881-4C0A-8183-1C9D5A020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78111C-E469-45C6-9156-52CF731A7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456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62CA59-3FFC-427A-A4DC-3DAD58B8E6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41FC82-8466-473A-9877-0812C67C6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D7BBA7-CE6F-4B6B-A922-CD9EC4C9C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418AD1-65EC-4E1D-BD99-CB3C8A8D7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77C639-C0E3-44B8-BCE0-DEDFFBA89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062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F0D334-53F3-463C-80E3-E1AB71759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DB16C7-9FBF-434D-B45F-DCDC6A8E5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934B97-656E-4E39-85EC-E672A05F6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2FB2F1-8D94-45EB-A1FB-5BB35ED78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F2D34F-73CA-45BB-BAF5-BB7481EA5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146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B96F1B-94F9-4020-BEA3-6333FB033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E1F31A-E910-4526-B3DB-1BA2A3015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CD6C0A-AA5B-4F58-8E8F-BA345A884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38EFCE-ECBD-46B6-A3FF-5DEF9D002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6DCC85-D2D0-4664-94B3-96AF803BE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440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80A9FA-8F56-44E3-A642-8D6A0BA50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47541A-3AAF-4A0F-AC19-DB295BFD6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26EBA9-EC8E-4D53-96D1-AF9DD1C116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586064-42A5-469A-A34E-9134E20A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B38F39-E4E6-46B2-8E67-BBA971D00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04DAB4-D3DD-4073-985E-8A2F0AFFE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000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B532D3-E958-4278-AE74-615474DC2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7B4A9B-B9C4-4A50-A3DC-BA943AEEB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FA85EB-A3DA-4398-93CB-D0E3D8EF0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CF8C41B-4C6D-4B13-8C3A-052DE7DFBB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ED23CA-EB37-4FEE-B33F-C51FB7275F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196D10C-167B-4CC1-87A1-95811D98F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18DD54-A7E6-4D14-83C6-D8A8769A6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AA5118-1FA1-4DC2-A726-DD4D25AEE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40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5398C4-1B84-4E3D-8C82-4D6F3F498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FE08143-31F7-40ED-B992-748041450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C3C8E8-0D83-4619-AD44-225E4DAA5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E2AD24E-4B39-4F3D-92B5-598582181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205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D49A64-899B-4F4D-B5AC-A4606869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CBF43B3-10E9-47F8-BAF3-5B694030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6B9964-02E0-4671-B41A-F1C0548BF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4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5DB76-BE36-45A1-B95E-9940F2CD7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DDF088-9BA7-48FD-B4E6-C363A7A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CD5D1C-9EB9-49D2-AEB5-E756C8D260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935621-5FD3-4E0A-8ABA-F6EBE2259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898F54-AB7B-418E-AF8B-D984A7B9C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AF317E-AF27-48D1-8A80-68352336C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307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A3FE45-A60D-494D-9345-D4B5EFDA4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B2BEDF9-4847-4E7B-9237-5B03FB482A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FC149B-6E9B-43AB-BECD-1EEE6201A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4F2473-FB25-40B6-96D6-1850824C0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78B8E0-37EC-446A-BF14-9AE5BA3DA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0D547E-74C4-44DD-877D-5C94FB8D9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353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51E12A2-8A8A-40C4-B065-C7AA4AEBB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F795FC-9E79-486B-A374-AD6A72E70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739A3F-0BF5-4805-A361-1AEBEB0C6B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E2AE-B301-4FD6-B0C6-82CB238B888B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A45A5E-5E85-4909-B2EE-ECED61860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C7FADE-A759-4256-ABC5-63B6500BD7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2BCD6-6020-438A-95F9-D911F5435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508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opencv.org/master/db/d28/tutorial_cascade_classifier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B61B9660-7F01-4E6F-B69D-30AE86BCD6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 b="239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4C1A55-3218-4525-9F65-4A3904EB4913}"/>
              </a:ext>
            </a:extLst>
          </p:cNvPr>
          <p:cNvSpPr txBox="1"/>
          <p:nvPr/>
        </p:nvSpPr>
        <p:spPr>
          <a:xfrm>
            <a:off x="4698460" y="25875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0067D82-28BD-4E4C-A2A1-5346A371C958}"/>
              </a:ext>
            </a:extLst>
          </p:cNvPr>
          <p:cNvSpPr/>
          <p:nvPr/>
        </p:nvSpPr>
        <p:spPr>
          <a:xfrm>
            <a:off x="2629249" y="4032673"/>
            <a:ext cx="693350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72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innerShdw blurRad="114300">
                    <a:prstClr val="black"/>
                  </a:innerShdw>
                </a:effectLst>
              </a:rPr>
              <a:t>Python </a:t>
            </a:r>
            <a:r>
              <a:rPr lang="en-US" altLang="ko-KR" sz="7200" b="1" dirty="0" err="1">
                <a:solidFill>
                  <a:schemeClr val="tx1">
                    <a:lumMod val="50000"/>
                    <a:lumOff val="50000"/>
                  </a:schemeClr>
                </a:solidFill>
                <a:effectLst>
                  <a:innerShdw blurRad="114300">
                    <a:prstClr val="black"/>
                  </a:innerShdw>
                </a:effectLst>
              </a:rPr>
              <a:t>Opencv</a:t>
            </a:r>
            <a:endParaRPr lang="ko-KR" altLang="en-US" sz="7200" b="1" dirty="0">
              <a:solidFill>
                <a:schemeClr val="tx1">
                  <a:lumMod val="50000"/>
                  <a:lumOff val="50000"/>
                </a:schemeClr>
              </a:solidFill>
              <a:effectLst>
                <a:innerShdw blurRad="114300">
                  <a:prstClr val="black"/>
                </a:inn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B2628C-A990-43D1-8D6F-766F197C807C}"/>
              </a:ext>
            </a:extLst>
          </p:cNvPr>
          <p:cNvSpPr txBox="1"/>
          <p:nvPr/>
        </p:nvSpPr>
        <p:spPr>
          <a:xfrm>
            <a:off x="4105710" y="5233002"/>
            <a:ext cx="39805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err="1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Haar</a:t>
            </a:r>
            <a:r>
              <a:rPr lang="ko-KR" altLang="en-US" sz="2800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방식 얼굴</a:t>
            </a:r>
            <a:r>
              <a:rPr lang="en-US" altLang="ko-KR" sz="2800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, </a:t>
            </a:r>
            <a:r>
              <a:rPr lang="ko-KR" altLang="en-US" sz="2800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눈</a:t>
            </a:r>
            <a:r>
              <a:rPr lang="en-US" altLang="ko-KR" sz="2800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ko-KR" altLang="en-US" sz="2800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식별</a:t>
            </a:r>
          </a:p>
        </p:txBody>
      </p:sp>
    </p:spTree>
    <p:extLst>
      <p:ext uri="{BB962C8B-B14F-4D97-AF65-F5344CB8AC3E}">
        <p14:creationId xmlns:p14="http://schemas.microsoft.com/office/powerpoint/2010/main" val="4048223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95BC2F7-4BF6-4830-9020-D19D81457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46" y="0"/>
            <a:ext cx="11399108" cy="6858000"/>
          </a:xfrm>
          <a:prstGeom prst="rect">
            <a:avLst/>
          </a:prstGeom>
        </p:spPr>
      </p:pic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6DB54EF8-BDA6-4679-8E48-A3794DE36E3B}"/>
              </a:ext>
            </a:extLst>
          </p:cNvPr>
          <p:cNvSpPr/>
          <p:nvPr/>
        </p:nvSpPr>
        <p:spPr>
          <a:xfrm>
            <a:off x="4542972" y="3429000"/>
            <a:ext cx="827314" cy="827315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D31B62-DD79-414C-9375-07607953485D}"/>
              </a:ext>
            </a:extLst>
          </p:cNvPr>
          <p:cNvSpPr txBox="1"/>
          <p:nvPr/>
        </p:nvSpPr>
        <p:spPr>
          <a:xfrm>
            <a:off x="3971423" y="2844225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/>
              <a:t>요거 선택</a:t>
            </a:r>
          </a:p>
        </p:txBody>
      </p:sp>
    </p:spTree>
    <p:extLst>
      <p:ext uri="{BB962C8B-B14F-4D97-AF65-F5344CB8AC3E}">
        <p14:creationId xmlns:p14="http://schemas.microsoft.com/office/powerpoint/2010/main" val="3826041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24971F-40A5-4D3C-B009-B91F046AA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얼굴 인식 방식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DED434-9A41-4C91-ABDC-C8898387733F}"/>
              </a:ext>
            </a:extLst>
          </p:cNvPr>
          <p:cNvSpPr txBox="1"/>
          <p:nvPr/>
        </p:nvSpPr>
        <p:spPr>
          <a:xfrm>
            <a:off x="983343" y="2194349"/>
            <a:ext cx="3505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Object Detection</a:t>
            </a:r>
            <a:r>
              <a:rPr lang="ko-KR" altLang="en-US" dirty="0"/>
              <a:t>을 이용한 방식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D4329B6-89F9-401A-BCF5-A1E73D0C4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126" y="2662671"/>
            <a:ext cx="5248313" cy="6477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7810FF-C77A-40FF-9FAF-51D76FD8C79C}"/>
              </a:ext>
            </a:extLst>
          </p:cNvPr>
          <p:cNvSpPr txBox="1"/>
          <p:nvPr/>
        </p:nvSpPr>
        <p:spPr>
          <a:xfrm>
            <a:off x="983343" y="4496582"/>
            <a:ext cx="4122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Deep Neural Networks</a:t>
            </a:r>
            <a:r>
              <a:rPr lang="ko-KR" altLang="en-US" dirty="0"/>
              <a:t>를 이용한 방식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BD5AA59-F146-4E79-888F-97F053166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126" y="4969431"/>
            <a:ext cx="3390925" cy="547692"/>
          </a:xfrm>
          <a:prstGeom prst="rect">
            <a:avLst/>
          </a:prstGeom>
        </p:spPr>
      </p:pic>
      <p:sp>
        <p:nvSpPr>
          <p:cNvPr id="9" name="화살표: 왼쪽 8">
            <a:extLst>
              <a:ext uri="{FF2B5EF4-FFF2-40B4-BE49-F238E27FC236}">
                <a16:creationId xmlns:a16="http://schemas.microsoft.com/office/drawing/2014/main" id="{40D42723-4F32-439F-9F28-3C0B4392DA3E}"/>
              </a:ext>
            </a:extLst>
          </p:cNvPr>
          <p:cNvSpPr/>
          <p:nvPr/>
        </p:nvSpPr>
        <p:spPr>
          <a:xfrm>
            <a:off x="6923315" y="2563681"/>
            <a:ext cx="978408" cy="484632"/>
          </a:xfrm>
          <a:prstGeom prst="lef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C791A6D7-4328-489D-9686-BD166644182D}"/>
              </a:ext>
            </a:extLst>
          </p:cNvPr>
          <p:cNvSpPr/>
          <p:nvPr/>
        </p:nvSpPr>
        <p:spPr>
          <a:xfrm>
            <a:off x="6923315" y="4623598"/>
            <a:ext cx="978408" cy="484632"/>
          </a:xfrm>
          <a:prstGeom prst="lef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F5F5FC-2220-48CB-ACD4-5D84A48B4D53}"/>
              </a:ext>
            </a:extLst>
          </p:cNvPr>
          <p:cNvSpPr txBox="1"/>
          <p:nvPr/>
        </p:nvSpPr>
        <p:spPr>
          <a:xfrm>
            <a:off x="8253973" y="2575164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/>
              <a:t>기본이 되는 것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D168C-E646-4D17-8BD5-E623029F0E9C}"/>
              </a:ext>
            </a:extLst>
          </p:cNvPr>
          <p:cNvSpPr txBox="1"/>
          <p:nvPr/>
        </p:nvSpPr>
        <p:spPr>
          <a:xfrm>
            <a:off x="8362977" y="4646565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정확도가 좋음</a:t>
            </a:r>
          </a:p>
        </p:txBody>
      </p:sp>
    </p:spTree>
    <p:extLst>
      <p:ext uri="{BB962C8B-B14F-4D97-AF65-F5344CB8AC3E}">
        <p14:creationId xmlns:p14="http://schemas.microsoft.com/office/powerpoint/2010/main" val="2839875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10A66-A243-455B-9385-BEDC92934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Detection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4F2D9A7-891E-40F9-AE9D-047766694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022" y="1992528"/>
            <a:ext cx="7066168" cy="3566443"/>
          </a:xfrm>
          <a:prstGeom prst="rect">
            <a:avLst/>
          </a:prstGeom>
        </p:spPr>
      </p:pic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D2482E16-2A44-4917-8A1A-48F712C5DF7B}"/>
              </a:ext>
            </a:extLst>
          </p:cNvPr>
          <p:cNvSpPr/>
          <p:nvPr/>
        </p:nvSpPr>
        <p:spPr>
          <a:xfrm>
            <a:off x="3432628" y="2532741"/>
            <a:ext cx="1523999" cy="3048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7147B2-4B4E-412D-A760-8D16F1BA7485}"/>
              </a:ext>
            </a:extLst>
          </p:cNvPr>
          <p:cNvSpPr txBox="1"/>
          <p:nvPr/>
        </p:nvSpPr>
        <p:spPr>
          <a:xfrm>
            <a:off x="5130800" y="250047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계층적인 방식</a:t>
            </a:r>
          </a:p>
        </p:txBody>
      </p:sp>
    </p:spTree>
    <p:extLst>
      <p:ext uri="{BB962C8B-B14F-4D97-AF65-F5344CB8AC3E}">
        <p14:creationId xmlns:p14="http://schemas.microsoft.com/office/powerpoint/2010/main" val="3703474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10A66-A243-455B-9385-BEDC92934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Detection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393757C-2AD0-48F0-AF55-A8D1430DA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21894"/>
            <a:ext cx="10672517" cy="203642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AF966B2E-414A-46E0-9E42-B16713CBD833}"/>
              </a:ext>
            </a:extLst>
          </p:cNvPr>
          <p:cNvSpPr/>
          <p:nvPr/>
        </p:nvSpPr>
        <p:spPr>
          <a:xfrm>
            <a:off x="3248729" y="2663165"/>
            <a:ext cx="2656114" cy="2685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B2BF79-E2E3-4938-A18D-40FDFEFF0D22}"/>
              </a:ext>
            </a:extLst>
          </p:cNvPr>
          <p:cNvSpPr txBox="1"/>
          <p:nvPr/>
        </p:nvSpPr>
        <p:spPr>
          <a:xfrm>
            <a:off x="838200" y="1321356"/>
            <a:ext cx="5354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Haar</a:t>
            </a:r>
            <a:r>
              <a:rPr lang="en-US" altLang="ko-KR" b="1" dirty="0"/>
              <a:t> cascade </a:t>
            </a:r>
            <a:r>
              <a:rPr lang="ko-KR" altLang="en-US" b="1" dirty="0"/>
              <a:t>방식의 물체 인식 방식을 이용한다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79EA96-C6A4-4114-8F74-7A54DF578CCB}"/>
              </a:ext>
            </a:extLst>
          </p:cNvPr>
          <p:cNvSpPr txBox="1"/>
          <p:nvPr/>
        </p:nvSpPr>
        <p:spPr>
          <a:xfrm>
            <a:off x="547914" y="4757856"/>
            <a:ext cx="15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장점 </a:t>
            </a:r>
            <a:r>
              <a:rPr lang="en-US" altLang="ko-KR" b="1" dirty="0"/>
              <a:t>: </a:t>
            </a:r>
            <a:r>
              <a:rPr lang="ko-KR" altLang="en-US" dirty="0"/>
              <a:t>빠르다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595C1A-BBB8-43BF-A743-D57E62A0D2F0}"/>
              </a:ext>
            </a:extLst>
          </p:cNvPr>
          <p:cNvSpPr txBox="1"/>
          <p:nvPr/>
        </p:nvSpPr>
        <p:spPr>
          <a:xfrm>
            <a:off x="547914" y="5265057"/>
            <a:ext cx="67601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단점 </a:t>
            </a:r>
            <a:r>
              <a:rPr lang="en-US" altLang="ko-KR" b="1" dirty="0"/>
              <a:t>: </a:t>
            </a:r>
          </a:p>
          <a:p>
            <a:r>
              <a:rPr lang="en-US" altLang="ko-KR" dirty="0"/>
              <a:t>CNN</a:t>
            </a:r>
            <a:r>
              <a:rPr lang="ko-KR" altLang="en-US" dirty="0"/>
              <a:t>보다 정확도가 떨어진다</a:t>
            </a:r>
            <a:endParaRPr lang="en-US" altLang="ko-KR" dirty="0"/>
          </a:p>
          <a:p>
            <a:r>
              <a:rPr lang="ko-KR" altLang="en-US" dirty="0"/>
              <a:t>예외처리를 잘 못한다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선글라스 혹은 얼굴을 돌리거나 하면</a:t>
            </a:r>
            <a:r>
              <a:rPr lang="en-US" altLang="ko-KR" dirty="0">
                <a:sym typeface="Wingdings" panose="05000000000000000000" pitchFamily="2" charset="2"/>
              </a:rPr>
              <a:t>!!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6A0B7F-E0C6-45BA-B979-79BCF98E60F4}"/>
              </a:ext>
            </a:extLst>
          </p:cNvPr>
          <p:cNvSpPr txBox="1"/>
          <p:nvPr/>
        </p:nvSpPr>
        <p:spPr>
          <a:xfrm>
            <a:off x="7472486" y="5415652"/>
            <a:ext cx="43140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Haar</a:t>
            </a:r>
            <a:r>
              <a:rPr lang="ko-KR" altLang="en-US" b="1" dirty="0"/>
              <a:t>과 </a:t>
            </a:r>
            <a:r>
              <a:rPr lang="en-US" altLang="ko-KR" b="1" dirty="0"/>
              <a:t>CNN</a:t>
            </a:r>
            <a:r>
              <a:rPr lang="ko-KR" altLang="en-US" b="1" dirty="0"/>
              <a:t>과 </a:t>
            </a:r>
            <a:r>
              <a:rPr lang="ko-KR" altLang="en-US" b="1" dirty="0" err="1"/>
              <a:t>다른점</a:t>
            </a:r>
            <a:r>
              <a:rPr lang="en-US" altLang="ko-KR" b="1" dirty="0"/>
              <a:t>!</a:t>
            </a:r>
          </a:p>
          <a:p>
            <a:r>
              <a:rPr lang="en-US" altLang="ko-KR" dirty="0" err="1"/>
              <a:t>Haar</a:t>
            </a:r>
            <a:r>
              <a:rPr lang="en-US" altLang="ko-KR" dirty="0"/>
              <a:t> </a:t>
            </a:r>
            <a:r>
              <a:rPr lang="ko-KR" altLang="en-US" dirty="0"/>
              <a:t>방식은 미리 정해준 방식으로 동작</a:t>
            </a:r>
            <a:endParaRPr lang="en-US" altLang="ko-KR" dirty="0"/>
          </a:p>
          <a:p>
            <a:r>
              <a:rPr lang="en-US" altLang="ko-KR" dirty="0"/>
              <a:t>CNN</a:t>
            </a:r>
            <a:r>
              <a:rPr lang="ko-KR" altLang="en-US" dirty="0"/>
              <a:t>은 학습에 의해 동작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1F3767-005C-4B16-BB5B-D1569E182949}"/>
              </a:ext>
            </a:extLst>
          </p:cNvPr>
          <p:cNvSpPr txBox="1"/>
          <p:nvPr/>
        </p:nvSpPr>
        <p:spPr>
          <a:xfrm>
            <a:off x="7472486" y="4589528"/>
            <a:ext cx="42049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Haar</a:t>
            </a:r>
            <a:r>
              <a:rPr lang="ko-KR" altLang="en-US" b="1" dirty="0"/>
              <a:t>과 </a:t>
            </a:r>
            <a:r>
              <a:rPr lang="en-US" altLang="ko-KR" b="1" dirty="0"/>
              <a:t>CNN</a:t>
            </a:r>
            <a:r>
              <a:rPr lang="ko-KR" altLang="en-US" b="1" dirty="0"/>
              <a:t>과 공통점</a:t>
            </a:r>
            <a:r>
              <a:rPr lang="en-US" altLang="ko-KR" b="1" dirty="0"/>
              <a:t>!</a:t>
            </a:r>
          </a:p>
          <a:p>
            <a:r>
              <a:rPr lang="ko-KR" altLang="en-US" dirty="0"/>
              <a:t>이미지의 일부분만 보고 접근하는 방식</a:t>
            </a:r>
          </a:p>
        </p:txBody>
      </p:sp>
    </p:spTree>
    <p:extLst>
      <p:ext uri="{BB962C8B-B14F-4D97-AF65-F5344CB8AC3E}">
        <p14:creationId xmlns:p14="http://schemas.microsoft.com/office/powerpoint/2010/main" val="3048834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10A66-A243-455B-9385-BEDC92934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Detection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B2BF79-E2E3-4938-A18D-40FDFEFF0D22}"/>
              </a:ext>
            </a:extLst>
          </p:cNvPr>
          <p:cNvSpPr txBox="1"/>
          <p:nvPr/>
        </p:nvSpPr>
        <p:spPr>
          <a:xfrm>
            <a:off x="838200" y="1321356"/>
            <a:ext cx="5354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Haar</a:t>
            </a:r>
            <a:r>
              <a:rPr lang="en-US" altLang="ko-KR" b="1" dirty="0"/>
              <a:t> cascade </a:t>
            </a:r>
            <a:r>
              <a:rPr lang="ko-KR" altLang="en-US" b="1" dirty="0"/>
              <a:t>방식의 물체 인식 방식을 이용한다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274958-4765-443F-A275-29381C0ED7D7}"/>
              </a:ext>
            </a:extLst>
          </p:cNvPr>
          <p:cNvSpPr/>
          <p:nvPr/>
        </p:nvSpPr>
        <p:spPr>
          <a:xfrm>
            <a:off x="838200" y="1690688"/>
            <a:ext cx="75474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2"/>
              </a:rPr>
              <a:t>https://docs.opencv.org/master/db/d28/tutorial_cascade_classifier.html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7532CF-7959-4F5A-B073-A9B7AEBEB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86655"/>
            <a:ext cx="9472682" cy="34861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287BFA-4F58-4BFF-BEE9-FC933DE5F68D}"/>
              </a:ext>
            </a:extLst>
          </p:cNvPr>
          <p:cNvSpPr txBox="1"/>
          <p:nvPr/>
        </p:nvSpPr>
        <p:spPr>
          <a:xfrm>
            <a:off x="838200" y="5984131"/>
            <a:ext cx="2805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이 튜토리얼을 할 것이다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988667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10A66-A243-455B-9385-BEDC92934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950029" cy="1325563"/>
          </a:xfrm>
        </p:spPr>
        <p:txBody>
          <a:bodyPr/>
          <a:lstStyle/>
          <a:p>
            <a:r>
              <a:rPr lang="ko-KR" altLang="en-US"/>
              <a:t>진행하기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845FB9-7D13-4BEF-9D5F-B88919A6E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936" y="1037640"/>
            <a:ext cx="7502889" cy="53314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9FDC00-95E0-467A-AC8A-47A0A72DE72B}"/>
              </a:ext>
            </a:extLst>
          </p:cNvPr>
          <p:cNvSpPr txBox="1"/>
          <p:nvPr/>
        </p:nvSpPr>
        <p:spPr>
          <a:xfrm>
            <a:off x="1190803" y="2010228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가상환경을 키고</a:t>
            </a:r>
            <a:endParaRPr lang="en-US" altLang="ko-KR" b="1" dirty="0"/>
          </a:p>
          <a:p>
            <a:pPr algn="ctr"/>
            <a:r>
              <a:rPr lang="en-US" altLang="ko-KR" b="1" dirty="0"/>
              <a:t>idle</a:t>
            </a:r>
            <a:r>
              <a:rPr lang="ko-KR" altLang="en-US" b="1" dirty="0"/>
              <a:t>을 들어간다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14322F-01FB-4D28-84EF-0EB362E25AF3}"/>
              </a:ext>
            </a:extLst>
          </p:cNvPr>
          <p:cNvSpPr txBox="1"/>
          <p:nvPr/>
        </p:nvSpPr>
        <p:spPr>
          <a:xfrm>
            <a:off x="847504" y="5315026"/>
            <a:ext cx="2656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오른쪽 코드를 작성한다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B83CB34-E2F0-4A0C-948A-BE3A851CEF6D}"/>
              </a:ext>
            </a:extLst>
          </p:cNvPr>
          <p:cNvSpPr/>
          <p:nvPr/>
        </p:nvSpPr>
        <p:spPr>
          <a:xfrm>
            <a:off x="93644" y="2884866"/>
            <a:ext cx="4131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https://github.com/opencv/opencv.git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3751E3-B386-487F-9752-2E5F812D2A1C}"/>
              </a:ext>
            </a:extLst>
          </p:cNvPr>
          <p:cNvSpPr txBox="1"/>
          <p:nvPr/>
        </p:nvSpPr>
        <p:spPr>
          <a:xfrm>
            <a:off x="1048829" y="3187077"/>
            <a:ext cx="249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들어가서 </a:t>
            </a:r>
            <a:r>
              <a:rPr lang="en-US" altLang="ko-KR" dirty="0"/>
              <a:t>zip</a:t>
            </a:r>
            <a:r>
              <a:rPr lang="ko-KR" altLang="en-US" dirty="0"/>
              <a:t>파일 다운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90A82AD4-4E8A-4532-A1EA-CF6987E664E3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3422343" y="5471810"/>
            <a:ext cx="3143827" cy="5883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B1BB109-ACBF-456A-9D41-08B8A182AB82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3422343" y="5982512"/>
            <a:ext cx="3143827" cy="776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DC9CA6D-76AE-4D4A-B505-01E66D335B81}"/>
              </a:ext>
            </a:extLst>
          </p:cNvPr>
          <p:cNvSpPr txBox="1"/>
          <p:nvPr/>
        </p:nvSpPr>
        <p:spPr>
          <a:xfrm>
            <a:off x="2638154" y="5875506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cv2</a:t>
            </a:r>
            <a:r>
              <a:rPr lang="ko-KR" altLang="en-US" b="1" dirty="0"/>
              <a:t>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0BC80D4-5C5B-4F50-BF92-BB67F88EDC99}"/>
              </a:ext>
            </a:extLst>
          </p:cNvPr>
          <p:cNvSpPr txBox="1"/>
          <p:nvPr/>
        </p:nvSpPr>
        <p:spPr>
          <a:xfrm>
            <a:off x="655132" y="3854122"/>
            <a:ext cx="3302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현재 </a:t>
            </a:r>
            <a:r>
              <a:rPr lang="en-US" altLang="ko-KR" dirty="0" err="1"/>
              <a:t>py</a:t>
            </a:r>
            <a:r>
              <a:rPr lang="en-US" altLang="ko-KR" dirty="0"/>
              <a:t> </a:t>
            </a:r>
            <a:r>
              <a:rPr lang="ko-KR" altLang="en-US" dirty="0"/>
              <a:t>폴더 위치에 압축풀기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16CB11-C874-4DC0-8EE6-A11E94973D4F}"/>
              </a:ext>
            </a:extLst>
          </p:cNvPr>
          <p:cNvSpPr txBox="1"/>
          <p:nvPr/>
        </p:nvSpPr>
        <p:spPr>
          <a:xfrm>
            <a:off x="734505" y="4476902"/>
            <a:ext cx="3029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폴더 이름을 </a:t>
            </a:r>
            <a:r>
              <a:rPr lang="en-US" altLang="ko-KR" dirty="0" err="1"/>
              <a:t>opencv</a:t>
            </a:r>
            <a:r>
              <a:rPr lang="ko-KR" altLang="en-US" dirty="0"/>
              <a:t>로 변경</a:t>
            </a:r>
          </a:p>
        </p:txBody>
      </p:sp>
      <p:sp>
        <p:nvSpPr>
          <p:cNvPr id="20" name="화살표: 아래쪽 19">
            <a:extLst>
              <a:ext uri="{FF2B5EF4-FFF2-40B4-BE49-F238E27FC236}">
                <a16:creationId xmlns:a16="http://schemas.microsoft.com/office/drawing/2014/main" id="{F81D08E9-43C5-4BBD-AA95-043B611E42F4}"/>
              </a:ext>
            </a:extLst>
          </p:cNvPr>
          <p:cNvSpPr/>
          <p:nvPr/>
        </p:nvSpPr>
        <p:spPr>
          <a:xfrm>
            <a:off x="1917150" y="2635572"/>
            <a:ext cx="484632" cy="2914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EEBCD962-4D80-4EAE-A1AD-CF512F6B5030}"/>
              </a:ext>
            </a:extLst>
          </p:cNvPr>
          <p:cNvSpPr/>
          <p:nvPr/>
        </p:nvSpPr>
        <p:spPr>
          <a:xfrm>
            <a:off x="1917150" y="3562144"/>
            <a:ext cx="484632" cy="2914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75A700B6-C8D7-4594-91DD-D19F34DE2602}"/>
              </a:ext>
            </a:extLst>
          </p:cNvPr>
          <p:cNvSpPr/>
          <p:nvPr/>
        </p:nvSpPr>
        <p:spPr>
          <a:xfrm>
            <a:off x="1917150" y="4241322"/>
            <a:ext cx="484632" cy="2914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3E2E952D-4A4E-4EDC-BDB7-CCFF2CF116E4}"/>
              </a:ext>
            </a:extLst>
          </p:cNvPr>
          <p:cNvSpPr/>
          <p:nvPr/>
        </p:nvSpPr>
        <p:spPr>
          <a:xfrm>
            <a:off x="1917150" y="4905351"/>
            <a:ext cx="484632" cy="2914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540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10A66-A243-455B-9385-BEDC92934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950029" cy="1325563"/>
          </a:xfrm>
        </p:spPr>
        <p:txBody>
          <a:bodyPr/>
          <a:lstStyle/>
          <a:p>
            <a:r>
              <a:rPr lang="ko-KR" altLang="en-US"/>
              <a:t>진행하기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9FDC00-95E0-467A-AC8A-47A0A72DE72B}"/>
              </a:ext>
            </a:extLst>
          </p:cNvPr>
          <p:cNvSpPr txBox="1"/>
          <p:nvPr/>
        </p:nvSpPr>
        <p:spPr>
          <a:xfrm>
            <a:off x="1190803" y="2010228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가상환경을 키고</a:t>
            </a:r>
            <a:endParaRPr lang="en-US" altLang="ko-KR" b="1" dirty="0"/>
          </a:p>
          <a:p>
            <a:pPr algn="ctr"/>
            <a:r>
              <a:rPr lang="en-US" altLang="ko-KR" b="1" dirty="0"/>
              <a:t>idle</a:t>
            </a:r>
            <a:r>
              <a:rPr lang="ko-KR" altLang="en-US" b="1" dirty="0"/>
              <a:t>을 들어간다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14322F-01FB-4D28-84EF-0EB362E25AF3}"/>
              </a:ext>
            </a:extLst>
          </p:cNvPr>
          <p:cNvSpPr txBox="1"/>
          <p:nvPr/>
        </p:nvSpPr>
        <p:spPr>
          <a:xfrm>
            <a:off x="756261" y="2881635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/>
              <a:t>재활용을 위해서 함수를 생성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33D6451-8738-41EF-9273-A93D9D7FD9DE}"/>
              </a:ext>
            </a:extLst>
          </p:cNvPr>
          <p:cNvGrpSpPr/>
          <p:nvPr/>
        </p:nvGrpSpPr>
        <p:grpSpPr>
          <a:xfrm>
            <a:off x="96096" y="4199125"/>
            <a:ext cx="3692133" cy="2559837"/>
            <a:chOff x="504371" y="3833183"/>
            <a:chExt cx="3692133" cy="2559837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65DF822-27F0-4186-8569-73B62D6CB7A7}"/>
                </a:ext>
              </a:extLst>
            </p:cNvPr>
            <p:cNvSpPr/>
            <p:nvPr/>
          </p:nvSpPr>
          <p:spPr>
            <a:xfrm>
              <a:off x="933495" y="6023688"/>
              <a:ext cx="326300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b="1" dirty="0"/>
                <a:t>center</a:t>
              </a:r>
              <a:r>
                <a:rPr lang="en-US" altLang="ko-KR" dirty="0"/>
                <a:t> = </a:t>
              </a:r>
              <a:r>
                <a:rPr lang="ko-KR" altLang="en-US" dirty="0"/>
                <a:t>(</a:t>
              </a:r>
              <a:r>
                <a:rPr lang="ko-KR" altLang="en-US" dirty="0" err="1"/>
                <a:t>x</a:t>
              </a:r>
              <a:r>
                <a:rPr lang="ko-KR" altLang="en-US" dirty="0"/>
                <a:t> + </a:t>
              </a:r>
              <a:r>
                <a:rPr lang="ko-KR" altLang="en-US" dirty="0" err="1"/>
                <a:t>w</a:t>
              </a:r>
              <a:r>
                <a:rPr lang="ko-KR" altLang="en-US" dirty="0"/>
                <a:t>//2, </a:t>
              </a:r>
              <a:r>
                <a:rPr lang="ko-KR" altLang="en-US" dirty="0" err="1"/>
                <a:t>y</a:t>
              </a:r>
              <a:r>
                <a:rPr lang="ko-KR" altLang="en-US" dirty="0"/>
                <a:t> + </a:t>
              </a:r>
              <a:r>
                <a:rPr lang="ko-KR" altLang="en-US" dirty="0" err="1"/>
                <a:t>h</a:t>
              </a:r>
              <a:r>
                <a:rPr lang="ko-KR" altLang="en-US" dirty="0"/>
                <a:t>//2)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69804D0-E635-4A5E-BECB-2C9AC34D251C}"/>
                </a:ext>
              </a:extLst>
            </p:cNvPr>
            <p:cNvSpPr/>
            <p:nvPr/>
          </p:nvSpPr>
          <p:spPr>
            <a:xfrm>
              <a:off x="1792866" y="4303930"/>
              <a:ext cx="1618343" cy="1618343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8A244A5-2C67-4848-BCCF-99E7E34D416F}"/>
                </a:ext>
              </a:extLst>
            </p:cNvPr>
            <p:cNvSpPr txBox="1"/>
            <p:nvPr/>
          </p:nvSpPr>
          <p:spPr>
            <a:xfrm>
              <a:off x="504371" y="3833183"/>
              <a:ext cx="20425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rgbClr val="92D050"/>
                  </a:solidFill>
                </a:rPr>
                <a:t>x</a:t>
              </a:r>
              <a:r>
                <a:rPr lang="ko-KR" altLang="en-US" b="1" dirty="0">
                  <a:solidFill>
                    <a:srgbClr val="92D050"/>
                  </a:solidFill>
                </a:rPr>
                <a:t>좌표</a:t>
              </a:r>
              <a:r>
                <a:rPr lang="en-US" altLang="ko-KR" b="1" dirty="0">
                  <a:solidFill>
                    <a:srgbClr val="92D050"/>
                  </a:solidFill>
                </a:rPr>
                <a:t>, y</a:t>
              </a:r>
              <a:r>
                <a:rPr lang="ko-KR" altLang="en-US" b="1" dirty="0">
                  <a:solidFill>
                    <a:srgbClr val="92D050"/>
                  </a:solidFill>
                </a:rPr>
                <a:t>좌표 시작</a:t>
              </a:r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B50BD3DE-6AC2-4713-87A1-5288DBC7A28D}"/>
                </a:ext>
              </a:extLst>
            </p:cNvPr>
            <p:cNvCxnSpPr>
              <a:stCxn id="6" idx="1"/>
              <a:endCxn id="6" idx="3"/>
            </p:cNvCxnSpPr>
            <p:nvPr/>
          </p:nvCxnSpPr>
          <p:spPr>
            <a:xfrm>
              <a:off x="1792866" y="5113102"/>
              <a:ext cx="1618343" cy="0"/>
            </a:xfrm>
            <a:prstGeom prst="straightConnector1">
              <a:avLst/>
            </a:prstGeom>
            <a:ln w="38100">
              <a:solidFill>
                <a:srgbClr val="FFC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3A2644-DFB4-4889-BECB-DE9B2D13C8AA}"/>
                </a:ext>
              </a:extLst>
            </p:cNvPr>
            <p:cNvSpPr txBox="1"/>
            <p:nvPr/>
          </p:nvSpPr>
          <p:spPr>
            <a:xfrm>
              <a:off x="2812670" y="5044159"/>
              <a:ext cx="369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w</a:t>
              </a:r>
              <a:endParaRPr lang="ko-KR" altLang="en-US" b="1" dirty="0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D9EDE90D-44D7-4744-BECB-FBE502771BC9}"/>
                </a:ext>
              </a:extLst>
            </p:cNvPr>
            <p:cNvCxnSpPr>
              <a:cxnSpLocks/>
            </p:cNvCxnSpPr>
            <p:nvPr/>
          </p:nvCxnSpPr>
          <p:spPr>
            <a:xfrm>
              <a:off x="3548517" y="4303930"/>
              <a:ext cx="0" cy="1618343"/>
            </a:xfrm>
            <a:prstGeom prst="straightConnector1">
              <a:avLst/>
            </a:prstGeom>
            <a:ln w="38100">
              <a:solidFill>
                <a:srgbClr val="00B0F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FBB886B-6A58-4545-9D2D-A72BBE1C714B}"/>
                </a:ext>
              </a:extLst>
            </p:cNvPr>
            <p:cNvSpPr txBox="1"/>
            <p:nvPr/>
          </p:nvSpPr>
          <p:spPr>
            <a:xfrm>
              <a:off x="3566243" y="4718292"/>
              <a:ext cx="3241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h</a:t>
              </a:r>
              <a:endParaRPr lang="ko-KR" altLang="en-US" b="1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DEDF483-26A6-4A63-95F4-DB065F182893}"/>
                </a:ext>
              </a:extLst>
            </p:cNvPr>
            <p:cNvSpPr/>
            <p:nvPr/>
          </p:nvSpPr>
          <p:spPr>
            <a:xfrm>
              <a:off x="1723923" y="4234987"/>
              <a:ext cx="137885" cy="137885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77430D5-3116-46C3-90BE-AD4B198EDFEF}"/>
                </a:ext>
              </a:extLst>
            </p:cNvPr>
            <p:cNvSpPr/>
            <p:nvPr/>
          </p:nvSpPr>
          <p:spPr>
            <a:xfrm>
              <a:off x="2022390" y="4311299"/>
              <a:ext cx="11592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err="1"/>
                <a:t>x</a:t>
              </a:r>
              <a:r>
                <a:rPr lang="ko-KR" altLang="en-US" b="1" dirty="0"/>
                <a:t> + </a:t>
              </a:r>
              <a:r>
                <a:rPr lang="ko-KR" altLang="en-US" b="1" dirty="0" err="1"/>
                <a:t>w</a:t>
              </a:r>
              <a:r>
                <a:rPr lang="ko-KR" altLang="en-US" b="1" dirty="0"/>
                <a:t>//2</a:t>
              </a: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B8089F6-A7C7-453B-8206-FBD76372C90C}"/>
                </a:ext>
              </a:extLst>
            </p:cNvPr>
            <p:cNvSpPr/>
            <p:nvPr/>
          </p:nvSpPr>
          <p:spPr>
            <a:xfrm>
              <a:off x="2533094" y="4234987"/>
              <a:ext cx="137885" cy="13788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C4FA924-EBFA-42C6-BFF6-F8D8D9DAA72D}"/>
                </a:ext>
              </a:extLst>
            </p:cNvPr>
            <p:cNvSpPr/>
            <p:nvPr/>
          </p:nvSpPr>
          <p:spPr>
            <a:xfrm>
              <a:off x="1723922" y="5044159"/>
              <a:ext cx="137885" cy="13788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521F0AD-A5FE-4020-BEB6-A67184DC0755}"/>
                </a:ext>
              </a:extLst>
            </p:cNvPr>
            <p:cNvSpPr/>
            <p:nvPr/>
          </p:nvSpPr>
          <p:spPr>
            <a:xfrm>
              <a:off x="1236461" y="5138331"/>
              <a:ext cx="111280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b="1" dirty="0" err="1"/>
                <a:t>y</a:t>
              </a:r>
              <a:r>
                <a:rPr lang="ko-KR" altLang="en-US" b="1" dirty="0"/>
                <a:t> + </a:t>
              </a:r>
              <a:r>
                <a:rPr lang="ko-KR" altLang="en-US" b="1" dirty="0" err="1"/>
                <a:t>h</a:t>
              </a:r>
              <a:r>
                <a:rPr lang="ko-KR" altLang="en-US" b="1" dirty="0"/>
                <a:t>//2</a:t>
              </a: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0D97BEF-1C2B-418E-A629-1687C484C091}"/>
                </a:ext>
              </a:extLst>
            </p:cNvPr>
            <p:cNvSpPr/>
            <p:nvPr/>
          </p:nvSpPr>
          <p:spPr>
            <a:xfrm>
              <a:off x="2533093" y="5044159"/>
              <a:ext cx="137885" cy="13788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CC450F7F-56C5-4BC6-AF1E-C1C64DFEF2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27224" y="5099030"/>
              <a:ext cx="1083607" cy="92465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8" name="그림 47">
            <a:extLst>
              <a:ext uri="{FF2B5EF4-FFF2-40B4-BE49-F238E27FC236}">
                <a16:creationId xmlns:a16="http://schemas.microsoft.com/office/drawing/2014/main" id="{D7AF5AB7-7A60-4129-B2E6-D97B10101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746" y="726057"/>
            <a:ext cx="7520042" cy="4276756"/>
          </a:xfrm>
          <a:prstGeom prst="rect">
            <a:avLst/>
          </a:prstGeom>
        </p:spPr>
      </p:pic>
      <p:grpSp>
        <p:nvGrpSpPr>
          <p:cNvPr id="47" name="그룹 46">
            <a:extLst>
              <a:ext uri="{FF2B5EF4-FFF2-40B4-BE49-F238E27FC236}">
                <a16:creationId xmlns:a16="http://schemas.microsoft.com/office/drawing/2014/main" id="{EBC1B5E0-A814-4981-A0D4-D162BAF5D7A5}"/>
              </a:ext>
            </a:extLst>
          </p:cNvPr>
          <p:cNvGrpSpPr/>
          <p:nvPr/>
        </p:nvGrpSpPr>
        <p:grpSpPr>
          <a:xfrm>
            <a:off x="8735805" y="4616883"/>
            <a:ext cx="3098801" cy="2019078"/>
            <a:chOff x="5058226" y="1690688"/>
            <a:chExt cx="3098801" cy="2019078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949B3EEC-9B65-4170-806E-7F5A2073F450}"/>
                </a:ext>
              </a:extLst>
            </p:cNvPr>
            <p:cNvSpPr/>
            <p:nvPr/>
          </p:nvSpPr>
          <p:spPr>
            <a:xfrm>
              <a:off x="5232400" y="1690688"/>
              <a:ext cx="1473200" cy="147320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41F1D23A-FE3D-4433-9189-34EAFB91D781}"/>
                </a:ext>
              </a:extLst>
            </p:cNvPr>
            <p:cNvSpPr/>
            <p:nvPr/>
          </p:nvSpPr>
          <p:spPr>
            <a:xfrm>
              <a:off x="5232400" y="1690688"/>
              <a:ext cx="1473200" cy="1473200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B27C18BB-599C-45E7-965A-8C96FC203F57}"/>
                </a:ext>
              </a:extLst>
            </p:cNvPr>
            <p:cNvCxnSpPr>
              <a:stCxn id="27" idx="0"/>
              <a:endCxn id="28" idx="2"/>
            </p:cNvCxnSpPr>
            <p:nvPr/>
          </p:nvCxnSpPr>
          <p:spPr>
            <a:xfrm>
              <a:off x="5969000" y="1690688"/>
              <a:ext cx="0" cy="147320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CC0D6987-8B2B-4FAC-A227-848333E0C991}"/>
                </a:ext>
              </a:extLst>
            </p:cNvPr>
            <p:cNvCxnSpPr>
              <a:cxnSpLocks/>
              <a:stCxn id="27" idx="6"/>
              <a:endCxn id="28" idx="1"/>
            </p:cNvCxnSpPr>
            <p:nvPr/>
          </p:nvCxnSpPr>
          <p:spPr>
            <a:xfrm flipH="1">
              <a:off x="5232400" y="2427288"/>
              <a:ext cx="1473200" cy="0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AB589B9-42DF-4690-A667-B247F8069B88}"/>
                </a:ext>
              </a:extLst>
            </p:cNvPr>
            <p:cNvSpPr txBox="1"/>
            <p:nvPr/>
          </p:nvSpPr>
          <p:spPr>
            <a:xfrm>
              <a:off x="5475513" y="2353864"/>
              <a:ext cx="547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w2</a:t>
              </a:r>
              <a:endParaRPr lang="ko-KR" altLang="en-US" b="1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82CE7B-480D-4E9A-90FF-B5DBD903981C}"/>
                </a:ext>
              </a:extLst>
            </p:cNvPr>
            <p:cNvSpPr txBox="1"/>
            <p:nvPr/>
          </p:nvSpPr>
          <p:spPr>
            <a:xfrm>
              <a:off x="5910941" y="1945829"/>
              <a:ext cx="5479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h2</a:t>
              </a:r>
              <a:endParaRPr lang="ko-KR" altLang="en-US" b="1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4916DB3-1634-481B-8798-E4D8C3123386}"/>
                </a:ext>
              </a:extLst>
            </p:cNvPr>
            <p:cNvSpPr txBox="1"/>
            <p:nvPr/>
          </p:nvSpPr>
          <p:spPr>
            <a:xfrm>
              <a:off x="5058226" y="3340434"/>
              <a:ext cx="30988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/>
                <a:t>반지름</a:t>
              </a:r>
              <a:r>
                <a:rPr lang="en-US" altLang="ko-KR" b="1" dirty="0"/>
                <a:t>= (W2 + h2) * 1/4</a:t>
              </a:r>
              <a:endParaRPr lang="ko-KR" altLang="en-US" b="1" dirty="0"/>
            </a:p>
          </p:txBody>
        </p: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CDF0672A-7893-4C5F-A2FA-E16FE1C24D8E}"/>
                </a:ext>
              </a:extLst>
            </p:cNvPr>
            <p:cNvCxnSpPr/>
            <p:nvPr/>
          </p:nvCxnSpPr>
          <p:spPr>
            <a:xfrm>
              <a:off x="5994400" y="2551395"/>
              <a:ext cx="67491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6E583C12-BC77-4FD5-AD7D-27E1B0B97D3E}"/>
                </a:ext>
              </a:extLst>
            </p:cNvPr>
            <p:cNvCxnSpPr>
              <a:cxnSpLocks/>
              <a:stCxn id="36" idx="0"/>
            </p:cNvCxnSpPr>
            <p:nvPr/>
          </p:nvCxnSpPr>
          <p:spPr>
            <a:xfrm flipH="1" flipV="1">
              <a:off x="6342743" y="2570302"/>
              <a:ext cx="264884" cy="770132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9858B5F1-6E33-4969-871B-EBA9E8376015}"/>
              </a:ext>
            </a:extLst>
          </p:cNvPr>
          <p:cNvCxnSpPr>
            <a:cxnSpLocks/>
          </p:cNvCxnSpPr>
          <p:nvPr/>
        </p:nvCxnSpPr>
        <p:spPr>
          <a:xfrm flipH="1" flipV="1">
            <a:off x="4678724" y="3429000"/>
            <a:ext cx="4057082" cy="157381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0FFA74FE-4E54-4DF9-B4A8-CB72144AA675}"/>
              </a:ext>
            </a:extLst>
          </p:cNvPr>
          <p:cNvCxnSpPr/>
          <p:nvPr/>
        </p:nvCxnSpPr>
        <p:spPr>
          <a:xfrm flipV="1">
            <a:off x="2825885" y="2010228"/>
            <a:ext cx="1225685" cy="255822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008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10A66-A243-455B-9385-BEDC92934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950029" cy="1325563"/>
          </a:xfrm>
        </p:spPr>
        <p:txBody>
          <a:bodyPr/>
          <a:lstStyle/>
          <a:p>
            <a:r>
              <a:rPr lang="ko-KR" altLang="en-US"/>
              <a:t>진행하기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33852D7-5A7C-4F8B-81CA-7BA646AE8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586" y="0"/>
            <a:ext cx="6265628" cy="6858000"/>
          </a:xfrm>
          <a:prstGeom prst="rect">
            <a:avLst/>
          </a:prstGeom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383F8D17-1404-4F5A-B361-6BCC6E11CA08}"/>
              </a:ext>
            </a:extLst>
          </p:cNvPr>
          <p:cNvCxnSpPr/>
          <p:nvPr/>
        </p:nvCxnSpPr>
        <p:spPr>
          <a:xfrm>
            <a:off x="3944566" y="6746132"/>
            <a:ext cx="938719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3135157-F60A-4422-8A79-2596E837E4AF}"/>
              </a:ext>
            </a:extLst>
          </p:cNvPr>
          <p:cNvSpPr txBox="1"/>
          <p:nvPr/>
        </p:nvSpPr>
        <p:spPr>
          <a:xfrm>
            <a:off x="2796702" y="6517513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적고 실행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0426231-461C-42D0-8984-6620957DF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3607" y="5035340"/>
            <a:ext cx="2439911" cy="1189392"/>
          </a:xfrm>
          <a:prstGeom prst="rect">
            <a:avLst/>
          </a:prstGeom>
        </p:spPr>
      </p:pic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D95201CF-40E9-4EE7-ACC8-91748A8FBB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6721189"/>
              </p:ext>
            </p:extLst>
          </p:nvPr>
        </p:nvGraphicFramePr>
        <p:xfrm>
          <a:off x="1185269" y="2734415"/>
          <a:ext cx="2384522" cy="12571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포장기 셸 개체" showAsIcon="1" r:id="rId5" imgW="729000" imgH="383400" progId="Package">
                  <p:embed/>
                </p:oleObj>
              </mc:Choice>
              <mc:Fallback>
                <p:oleObj name="포장기 셸 개체" showAsIcon="1" r:id="rId5" imgW="729000" imgH="383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85269" y="2734415"/>
                        <a:ext cx="2384522" cy="12571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2163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219</Words>
  <Application>Microsoft Office PowerPoint</Application>
  <PresentationFormat>와이드스크린</PresentationFormat>
  <Paragraphs>49</Paragraphs>
  <Slides>9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Wingdings</vt:lpstr>
      <vt:lpstr>Office 테마</vt:lpstr>
      <vt:lpstr>패키지</vt:lpstr>
      <vt:lpstr>PowerPoint 프레젠테이션</vt:lpstr>
      <vt:lpstr>PowerPoint 프레젠테이션</vt:lpstr>
      <vt:lpstr>얼굴 인식 방식</vt:lpstr>
      <vt:lpstr>Object Detection</vt:lpstr>
      <vt:lpstr>Object Detection</vt:lpstr>
      <vt:lpstr>Object Detection</vt:lpstr>
      <vt:lpstr>진행하기</vt:lpstr>
      <vt:lpstr>진행하기</vt:lpstr>
      <vt:lpstr>진행하기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창우</dc:creator>
  <cp:lastModifiedBy>이 창우</cp:lastModifiedBy>
  <cp:revision>96</cp:revision>
  <dcterms:created xsi:type="dcterms:W3CDTF">2020-01-13T12:31:07Z</dcterms:created>
  <dcterms:modified xsi:type="dcterms:W3CDTF">2020-01-19T09:15:06Z</dcterms:modified>
</cp:coreProperties>
</file>

<file path=docProps/thumbnail.jpeg>
</file>